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notesMasterIdLst>
    <p:notesMasterId r:id="rId3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4" r:id="rId18"/>
    <p:sldId id="272" r:id="rId19"/>
    <p:sldId id="273" r:id="rId20"/>
    <p:sldId id="275" r:id="rId21"/>
    <p:sldId id="276" r:id="rId22"/>
    <p:sldId id="283" r:id="rId23"/>
    <p:sldId id="277" r:id="rId24"/>
    <p:sldId id="284" r:id="rId25"/>
    <p:sldId id="285" r:id="rId26"/>
    <p:sldId id="286" r:id="rId27"/>
    <p:sldId id="278" r:id="rId28"/>
    <p:sldId id="279" r:id="rId29"/>
    <p:sldId id="281" r:id="rId30"/>
    <p:sldId id="282" r:id="rId31"/>
    <p:sldId id="280" r:id="rId32"/>
  </p:sldIdLst>
  <p:sldSz cx="9144000" cy="6858000" type="screen4x3"/>
  <p:notesSz cx="6858000" cy="9144000"/>
  <p:defaultTextStyle>
    <a:defPPr>
      <a:defRPr lang="pl-P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651" autoAdjust="0"/>
  </p:normalViewPr>
  <p:slideViewPr>
    <p:cSldViewPr>
      <p:cViewPr varScale="1">
        <p:scale>
          <a:sx n="109" d="100"/>
          <a:sy n="109" d="100"/>
        </p:scale>
        <p:origin x="1674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B9263EB0-0F34-4F70-93EA-69DABD5FFEB6}" type="datetimeFigureOut">
              <a:rPr lang="pl-PL"/>
              <a:pPr>
                <a:defRPr/>
              </a:pPr>
              <a:t>16.02.2016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l-PL" noProof="0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noProof="0" smtClean="0"/>
              <a:t>Kliknij, aby edytować style wzorca tekstu</a:t>
            </a:r>
          </a:p>
          <a:p>
            <a:pPr lvl="1"/>
            <a:r>
              <a:rPr lang="pl-PL" noProof="0" smtClean="0"/>
              <a:t>Drugi poziom</a:t>
            </a:r>
          </a:p>
          <a:p>
            <a:pPr lvl="2"/>
            <a:r>
              <a:rPr lang="pl-PL" noProof="0" smtClean="0"/>
              <a:t>Trzeci poziom</a:t>
            </a:r>
          </a:p>
          <a:p>
            <a:pPr lvl="3"/>
            <a:r>
              <a:rPr lang="pl-PL" noProof="0" smtClean="0"/>
              <a:t>Czwarty poziom</a:t>
            </a:r>
          </a:p>
          <a:p>
            <a:pPr lvl="4"/>
            <a:r>
              <a:rPr lang="pl-PL" noProof="0" smtClean="0"/>
              <a:t>Piąty poziom</a:t>
            </a:r>
            <a:endParaRPr lang="pl-PL" noProof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anose="020F0502020204030204" pitchFamily="34" charset="0"/>
              </a:defRPr>
            </a:lvl1pPr>
          </a:lstStyle>
          <a:p>
            <a:fld id="{55A0652B-10FB-414A-8DE1-21765A4EB47F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62034438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1" name="Symbol zastępczy notatek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l-PL" altLang="pl-PL" smtClean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B230225C-A036-41DA-AE2C-DCEB38759CE2}" type="slidenum">
              <a:rPr lang="pl-PL" altLang="pl-PL">
                <a:latin typeface="Calibri" panose="020F0502020204030204" pitchFamily="34" charset="0"/>
              </a:rPr>
              <a:pPr eaLnBrk="1" hangingPunct="1"/>
              <a:t>1</a:t>
            </a:fld>
            <a:endParaRPr lang="pl-PL" altLang="pl-PL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6590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5" name="Symbol zastępczy notatek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altLang="pl-PL" smtClean="0"/>
          </a:p>
        </p:txBody>
      </p:sp>
      <p:sp>
        <p:nvSpPr>
          <p:cNvPr id="38916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42094EAD-EA80-4554-9A78-7E37A5FA77DB}" type="slidenum">
              <a:rPr lang="pl-PL" altLang="pl-PL"/>
              <a:pPr eaLnBrk="1" hangingPunct="1">
                <a:spcBef>
                  <a:spcPct val="0"/>
                </a:spcBef>
              </a:pPr>
              <a:t>3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6308154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ytuł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17" name="Podtytuł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pl-PL" smtClean="0"/>
              <a:t>Kliknij, aby edytować styl wzorca podtytułu</a:t>
            </a:r>
            <a:endParaRPr lang="en-US"/>
          </a:p>
        </p:txBody>
      </p:sp>
      <p:sp>
        <p:nvSpPr>
          <p:cNvPr id="4" name="Symbol zastępczy daty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551229-1A9F-4B8D-983A-A6105E2E49D6}" type="datetimeFigureOut">
              <a:rPr lang="pl-PL"/>
              <a:pPr>
                <a:defRPr/>
              </a:pPr>
              <a:t>16.02.2016</a:t>
            </a:fld>
            <a:endParaRPr lang="pl-PL"/>
          </a:p>
        </p:txBody>
      </p:sp>
      <p:sp>
        <p:nvSpPr>
          <p:cNvPr id="5" name="Symbol zastępczy stopki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fld id="{6E1B84A3-2C16-4096-AB0D-37A0CECE5E2D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157288512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Symbol zastępczy daty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C4E631-14C1-4400-AE27-F24915A61C6D}" type="datetimeFigureOut">
              <a:rPr lang="pl-PL"/>
              <a:pPr>
                <a:defRPr/>
              </a:pPr>
              <a:t>16.02.2016</a:t>
            </a:fld>
            <a:endParaRPr lang="pl-PL"/>
          </a:p>
        </p:txBody>
      </p:sp>
      <p:sp>
        <p:nvSpPr>
          <p:cNvPr id="5" name="Symbol zastępczy stopki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5E8EBD-3728-4B44-B4FD-5B0EE7DEF054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358300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9131E6-201B-4EEC-BB16-61AED391211C}" type="datetimeFigureOut">
              <a:rPr lang="pl-PL"/>
              <a:pPr>
                <a:defRPr/>
              </a:pPr>
              <a:t>16.02.2016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fld id="{CD12F27D-2561-44BC-9423-B0D651592AFB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349086159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5" name="Symbol zastępczy daty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C129CF-D8DE-4483-AFE2-22B5DFE721E7}" type="datetimeFigureOut">
              <a:rPr lang="pl-PL"/>
              <a:pPr>
                <a:defRPr/>
              </a:pPr>
              <a:t>16.02.2016</a:t>
            </a:fld>
            <a:endParaRPr lang="pl-PL"/>
          </a:p>
        </p:txBody>
      </p:sp>
      <p:sp>
        <p:nvSpPr>
          <p:cNvPr id="6" name="Symbol zastępczy stopki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50197D-36C3-4BCE-BED7-1F80841C932E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8068122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zawartości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7" name="Symbol zastępczy daty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A7ACBA-672D-4DF5-872B-473DF1E160BE}" type="datetimeFigureOut">
              <a:rPr lang="pl-PL"/>
              <a:pPr>
                <a:defRPr/>
              </a:pPr>
              <a:t>16.02.2016</a:t>
            </a:fld>
            <a:endParaRPr lang="pl-PL"/>
          </a:p>
        </p:txBody>
      </p:sp>
      <p:sp>
        <p:nvSpPr>
          <p:cNvPr id="8" name="Symbol zastępczy stopki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" name="Symbol zastępczy numeru slajd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F41466-394A-4EEA-A698-D76AA6812E80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35785465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daty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8FC1BB-4D2C-4C43-B9E2-4C9E574EA59B}" type="datetimeFigureOut">
              <a:rPr lang="pl-PL"/>
              <a:pPr>
                <a:defRPr/>
              </a:pPr>
              <a:t>16.02.2016</a:t>
            </a:fld>
            <a:endParaRPr lang="pl-PL"/>
          </a:p>
        </p:txBody>
      </p:sp>
      <p:sp>
        <p:nvSpPr>
          <p:cNvPr id="4" name="Symbol zastępczy stopki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numeru slajd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C4FF1F-497D-490D-AB2F-CCBD57F4EF13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29794395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DC1EF8-A1B4-4775-BC78-AF4FBB3332D3}" type="datetimeFigureOut">
              <a:rPr lang="pl-PL"/>
              <a:pPr>
                <a:defRPr/>
              </a:pPr>
              <a:t>16.02.2016</a:t>
            </a:fld>
            <a:endParaRPr lang="pl-PL"/>
          </a:p>
        </p:txBody>
      </p:sp>
      <p:sp>
        <p:nvSpPr>
          <p:cNvPr id="3" name="Symbol zastępczy stopki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Symbol zastępczy numeru slajd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9572AF-B876-4577-9E27-8F6049C324C6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11319608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5" name="Symbol zastępczy daty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C6591E-2175-4830-BCA0-62130F46778C}" type="datetimeFigureOut">
              <a:rPr lang="pl-PL"/>
              <a:pPr>
                <a:defRPr/>
              </a:pPr>
              <a:t>16.02.2016</a:t>
            </a:fld>
            <a:endParaRPr lang="pl-PL"/>
          </a:p>
        </p:txBody>
      </p:sp>
      <p:sp>
        <p:nvSpPr>
          <p:cNvPr id="6" name="Symbol zastępczy stopki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BD8B73-76FD-433F-8F68-B733D2E3BF97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3233163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rostokąt ze ściętym i zaokrąglonym rogiem 8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Trójkąt prostokątny 11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Dowolny kształt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Dowolny kształt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pl-PL" noProof="0" smtClean="0"/>
              <a:t>Kliknij ikonę, aby dodać obraz</a:t>
            </a:r>
            <a:endParaRPr lang="en-US" noProof="0" dirty="0"/>
          </a:p>
        </p:txBody>
      </p:sp>
      <p:sp>
        <p:nvSpPr>
          <p:cNvPr id="9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802806-3A87-4871-A908-0DA1D3DCA6A9}" type="datetimeFigureOut">
              <a:rPr lang="pl-PL"/>
              <a:pPr>
                <a:defRPr/>
              </a:pPr>
              <a:t>16.02.2016</a:t>
            </a:fld>
            <a:endParaRPr lang="pl-PL"/>
          </a:p>
        </p:txBody>
      </p:sp>
      <p:sp>
        <p:nvSpPr>
          <p:cNvPr id="10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1" name="Symbol zastępczy numeru slajd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fld id="{61B50C74-2E4A-470B-8AC5-BC9D14217673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33799377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Symbol zastępczy daty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1045A3-0330-458A-9D6A-B1644F5CEA42}" type="datetimeFigureOut">
              <a:rPr lang="pl-PL"/>
              <a:pPr>
                <a:defRPr/>
              </a:pPr>
              <a:t>16.02.2016</a:t>
            </a:fld>
            <a:endParaRPr lang="pl-PL"/>
          </a:p>
        </p:txBody>
      </p:sp>
      <p:sp>
        <p:nvSpPr>
          <p:cNvPr id="5" name="Symbol zastępczy stopki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E14C54-0AA8-49FC-A064-72AA106AC257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8142575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Symbol zastępczy daty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1EEB02-D9E2-4E06-A025-3F4A8DF45CC2}" type="datetimeFigureOut">
              <a:rPr lang="pl-PL"/>
              <a:pPr>
                <a:defRPr/>
              </a:pPr>
              <a:t>16.02.2016</a:t>
            </a:fld>
            <a:endParaRPr lang="pl-PL"/>
          </a:p>
        </p:txBody>
      </p:sp>
      <p:sp>
        <p:nvSpPr>
          <p:cNvPr id="5" name="Symbol zastępczy stopki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80B08D-3671-4298-8DE4-8E16A70F335F}" type="slidenum">
              <a:rPr lang="pl-PL" altLang="pl-PL"/>
              <a:pPr/>
              <a:t>‹#›</a:t>
            </a:fld>
            <a:endParaRPr lang="pl-PL" altLang="pl-PL"/>
          </a:p>
        </p:txBody>
      </p:sp>
    </p:spTree>
    <p:extLst>
      <p:ext uri="{BB962C8B-B14F-4D97-AF65-F5344CB8AC3E}">
        <p14:creationId xmlns:p14="http://schemas.microsoft.com/office/powerpoint/2010/main" val="41813756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owolny kształt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Dowolny kształt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28" name="Symbol zastępczy tytułu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</a:t>
            </a:r>
            <a:endParaRPr lang="en-US" altLang="pl-PL" smtClean="0"/>
          </a:p>
        </p:txBody>
      </p:sp>
      <p:sp>
        <p:nvSpPr>
          <p:cNvPr id="1029" name="Symbol zastępczy tekstu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altLang="pl-PL" smtClean="0"/>
              <a:t>Kliknij, aby edytować style wzorca tekstu</a:t>
            </a:r>
          </a:p>
          <a:p>
            <a:pPr lvl="1"/>
            <a:r>
              <a:rPr lang="pl-PL" altLang="pl-PL" smtClean="0"/>
              <a:t>Drugi poziom</a:t>
            </a:r>
          </a:p>
          <a:p>
            <a:pPr lvl="2"/>
            <a:r>
              <a:rPr lang="pl-PL" altLang="pl-PL" smtClean="0"/>
              <a:t>Trzeci poziom</a:t>
            </a:r>
          </a:p>
          <a:p>
            <a:pPr lvl="3"/>
            <a:r>
              <a:rPr lang="pl-PL" altLang="pl-PL" smtClean="0"/>
              <a:t>Czwarty poziom</a:t>
            </a:r>
          </a:p>
          <a:p>
            <a:pPr lvl="4"/>
            <a:r>
              <a:rPr lang="pl-PL" altLang="pl-PL" smtClean="0"/>
              <a:t>Piąty poziom</a:t>
            </a:r>
            <a:endParaRPr lang="en-US" altLang="pl-PL" smtClean="0"/>
          </a:p>
        </p:txBody>
      </p:sp>
      <p:sp>
        <p:nvSpPr>
          <p:cNvPr id="10" name="Symbol zastępczy daty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A48412E-6AD9-457D-86B4-3E859657553D}" type="datetimeFigureOut">
              <a:rPr lang="pl-PL"/>
              <a:pPr>
                <a:defRPr/>
              </a:pPr>
              <a:t>16.02.2016</a:t>
            </a:fld>
            <a:endParaRPr lang="pl-PL"/>
          </a:p>
        </p:txBody>
      </p:sp>
      <p:sp>
        <p:nvSpPr>
          <p:cNvPr id="22" name="Symbol zastępczy stopki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8" name="Symbol zastępczy numeru slajd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  <a:latin typeface="Constantia" panose="02030602050306030303" pitchFamily="18" charset="0"/>
              </a:defRPr>
            </a:lvl1pPr>
          </a:lstStyle>
          <a:p>
            <a:fld id="{98110507-60F5-447A-9521-9CA7946803FB}" type="slidenum">
              <a:rPr lang="pl-PL" altLang="pl-PL"/>
              <a:pPr/>
              <a:t>‹#›</a:t>
            </a:fld>
            <a:endParaRPr lang="pl-PL" altLang="pl-PL"/>
          </a:p>
        </p:txBody>
      </p:sp>
      <p:grpSp>
        <p:nvGrpSpPr>
          <p:cNvPr id="1033" name="Grupa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Dowolny kształt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3" name="Dowolny kształt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0" r:id="rId1"/>
    <p:sldLayoutId id="2147483812" r:id="rId2"/>
    <p:sldLayoutId id="2147483821" r:id="rId3"/>
    <p:sldLayoutId id="2147483813" r:id="rId4"/>
    <p:sldLayoutId id="2147483814" r:id="rId5"/>
    <p:sldLayoutId id="2147483815" r:id="rId6"/>
    <p:sldLayoutId id="2147483816" r:id="rId7"/>
    <p:sldLayoutId id="2147483817" r:id="rId8"/>
    <p:sldLayoutId id="2147483822" r:id="rId9"/>
    <p:sldLayoutId id="2147483818" r:id="rId10"/>
    <p:sldLayoutId id="2147483819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anose="05020102010507070707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anose="05020102010507070707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anose="05020102010507070707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anose="05020102010507070707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-180528" y="0"/>
            <a:ext cx="8603648" cy="1571612"/>
          </a:xfrm>
          <a:extLst/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l-PL" dirty="0" smtClean="0">
                <a:solidFill>
                  <a:schemeClr val="tx1"/>
                </a:solidFill>
              </a:rPr>
              <a:t>Ks. Gracjan Piotrowski</a:t>
            </a:r>
            <a:endParaRPr lang="pl-PL" dirty="0">
              <a:solidFill>
                <a:schemeClr val="tx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1563" y="1643063"/>
            <a:ext cx="3214687" cy="4083050"/>
          </a:xfrm>
          <a:prstGeom prst="rect">
            <a:avLst/>
          </a:prstGeom>
          <a:noFill/>
          <a:ln w="28575">
            <a:solidFill>
              <a:schemeClr val="tx2">
                <a:lumMod val="10000"/>
              </a:schemeClr>
            </a:solidFill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76775" y="1643063"/>
            <a:ext cx="3038475" cy="4071937"/>
          </a:xfrm>
          <a:prstGeom prst="rect">
            <a:avLst/>
          </a:prstGeom>
          <a:noFill/>
          <a:ln w="28575">
            <a:solidFill>
              <a:schemeClr val="tx2">
                <a:lumMod val="10000"/>
              </a:schemeClr>
            </a:solidFill>
            <a:miter lim="800000"/>
            <a:headEnd/>
            <a:tailEnd/>
          </a:ln>
          <a:effectLst/>
        </p:spPr>
      </p:pic>
      <p:sp>
        <p:nvSpPr>
          <p:cNvPr id="7" name="pole tekstowe 6"/>
          <p:cNvSpPr txBox="1"/>
          <p:nvPr/>
        </p:nvSpPr>
        <p:spPr>
          <a:xfrm>
            <a:off x="1064248" y="5996226"/>
            <a:ext cx="8014414" cy="861774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3600" b="1" spc="150" dirty="0">
                <a:ln w="11430"/>
                <a:solidFill>
                  <a:schemeClr val="accent1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+mn-lt"/>
                <a:cs typeface="+mn-cs"/>
              </a:rPr>
              <a:t>Zapomniany </a:t>
            </a:r>
            <a:r>
              <a:rPr lang="pl-PL" sz="3600" b="1" spc="150" dirty="0">
                <a:ln w="11430"/>
                <a:solidFill>
                  <a:schemeClr val="accent1">
                    <a:lumMod val="75000"/>
                  </a:schemeClr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+mn-lt"/>
                <a:cs typeface="+mn-cs"/>
              </a:rPr>
              <a:t>poeta…</a:t>
            </a:r>
          </a:p>
          <a:p>
            <a:pPr lvl="8" algn="ctr">
              <a:defRPr/>
            </a:pPr>
            <a:r>
              <a:rPr lang="pl-PL" sz="14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+mn-lt"/>
                <a:cs typeface="+mn-cs"/>
              </a:rPr>
              <a:t>m</a:t>
            </a:r>
            <a:r>
              <a:rPr lang="pl-PL" sz="14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+mn-lt"/>
                <a:cs typeface="+mn-cs"/>
              </a:rPr>
              <a:t>gr Alicja Lewandowska</a:t>
            </a:r>
            <a:endParaRPr lang="pl-PL" sz="1400" b="1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14313" y="571500"/>
            <a:ext cx="8658225" cy="714375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l-PL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Czasy, w których żył i tworzył ks. Gracjan Piotrowski</a:t>
            </a:r>
            <a:endParaRPr lang="pl-PL" sz="28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6147" name="pole tekstowe 5"/>
          <p:cNvSpPr txBox="1">
            <a:spLocks noChangeArrowheads="1"/>
          </p:cNvSpPr>
          <p:nvPr/>
        </p:nvSpPr>
        <p:spPr bwMode="auto">
          <a:xfrm>
            <a:off x="1500188" y="1285875"/>
            <a:ext cx="6215062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l-PL" altLang="pl-PL" sz="3600" b="1"/>
              <a:t>OŚWIECENIE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l-PL" altLang="pl-PL" sz="1800" b="1"/>
              <a:t>(XVIII w.)</a:t>
            </a:r>
          </a:p>
        </p:txBody>
      </p:sp>
      <p:sp>
        <p:nvSpPr>
          <p:cNvPr id="6148" name="Rectangle 2"/>
          <p:cNvSpPr>
            <a:spLocks noChangeArrowheads="1"/>
          </p:cNvSpPr>
          <p:nvPr/>
        </p:nvSpPr>
        <p:spPr bwMode="auto">
          <a:xfrm>
            <a:off x="0" y="2357438"/>
            <a:ext cx="9144000" cy="3478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tabLst>
                <a:tab pos="457200" algn="l"/>
              </a:tabLst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tabLst>
                <a:tab pos="457200" algn="l"/>
              </a:tabLst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tabLst>
                <a:tab pos="457200" algn="l"/>
              </a:tabLst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tabLst>
                <a:tab pos="457200" algn="l"/>
              </a:tabLst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tabLst>
                <a:tab pos="457200" algn="l"/>
              </a:tabLst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tabLst>
                <a:tab pos="457200" algn="l"/>
              </a:tabLst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tabLst>
                <a:tab pos="457200" algn="l"/>
              </a:tabLst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tabLst>
                <a:tab pos="457200" algn="l"/>
              </a:tabLst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tabLst>
                <a:tab pos="457200" algn="l"/>
              </a:tabLst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l-PL" altLang="zh-CN" sz="2000" b="1">
                <a:solidFill>
                  <a:srgbClr val="000000"/>
                </a:solidFill>
                <a:cs typeface="Times New Roman" panose="02020603050405020304" pitchFamily="18" charset="0"/>
              </a:rPr>
              <a:t>GŁÓWNE NURTY OŚWIECENIA W POLSCE</a:t>
            </a:r>
            <a:endParaRPr lang="pl-PL" altLang="zh-CN" sz="2000">
              <a:cs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  <a:buClrTx/>
              <a:buSzTx/>
              <a:buFontTx/>
              <a:buChar char="•"/>
            </a:pPr>
            <a:r>
              <a:rPr lang="pl-PL" altLang="zh-CN" sz="2000">
                <a:solidFill>
                  <a:srgbClr val="000000"/>
                </a:solidFill>
                <a:cs typeface="Times New Roman" panose="02020603050405020304" pitchFamily="18" charset="0"/>
              </a:rPr>
              <a:t> rozpaczliwa walka o uratowanie państwa</a:t>
            </a:r>
            <a:endParaRPr lang="pl-PL" altLang="zh-CN" sz="2000">
              <a:cs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  <a:buClrTx/>
              <a:buSzTx/>
              <a:buFontTx/>
              <a:buChar char="•"/>
            </a:pPr>
            <a:r>
              <a:rPr lang="pl-PL" altLang="zh-CN" sz="2000">
                <a:solidFill>
                  <a:srgbClr val="000000"/>
                </a:solidFill>
                <a:cs typeface="Times New Roman" panose="02020603050405020304" pitchFamily="18" charset="0"/>
              </a:rPr>
              <a:t> rozliczenie z sarmatyzmem (ideologia uznawana za zgubną i wyszydzana)</a:t>
            </a:r>
            <a:endParaRPr lang="pl-PL" altLang="zh-CN" sz="2000">
              <a:cs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  <a:buClrTx/>
              <a:buSzTx/>
              <a:buFontTx/>
              <a:buChar char="•"/>
            </a:pPr>
            <a:r>
              <a:rPr lang="pl-PL" altLang="zh-CN" sz="2000">
                <a:solidFill>
                  <a:srgbClr val="000000"/>
                </a:solidFill>
                <a:cs typeface="Times New Roman" panose="02020603050405020304" pitchFamily="18" charset="0"/>
              </a:rPr>
              <a:t> zmiana świadomości narodowej (pozostajemy Polakami, choć Polski już nie ma)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pl-PL" altLang="zh-CN" sz="2000">
              <a:cs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pl-PL" altLang="zh-CN" sz="2000" b="1">
                <a:solidFill>
                  <a:srgbClr val="000000"/>
                </a:solidFill>
                <a:cs typeface="Times New Roman" panose="02020603050405020304" pitchFamily="18" charset="0"/>
              </a:rPr>
              <a:t>NAJWAŻNIEJSZE PROBLEMY I ZAINTERESOWANIA MYŚLICIELI EPOKI</a:t>
            </a:r>
            <a:endParaRPr lang="pl-PL" altLang="zh-CN" sz="2000">
              <a:cs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  <a:buClrTx/>
              <a:buSzTx/>
              <a:buFontTx/>
              <a:buChar char="•"/>
            </a:pPr>
            <a:r>
              <a:rPr lang="pl-PL" altLang="zh-CN" sz="2000">
                <a:solidFill>
                  <a:srgbClr val="000000"/>
                </a:solidFill>
                <a:cs typeface="Times New Roman" panose="02020603050405020304" pitchFamily="18" charset="0"/>
              </a:rPr>
              <a:t> troska o losy ojczyzny – pierwsza wartość literatury i myśli oświeceniowej – historia tego stulecia jest zdominowana przez wysiłek reformatorskich patriotów</a:t>
            </a:r>
            <a:endParaRPr lang="pl-PL" altLang="zh-CN" sz="2000">
              <a:cs typeface="Times New Roman" panose="02020603050405020304" pitchFamily="18" charset="0"/>
            </a:endParaRPr>
          </a:p>
          <a:p>
            <a:pPr algn="ctr">
              <a:spcBef>
                <a:spcPct val="0"/>
              </a:spcBef>
              <a:buClrTx/>
              <a:buSzTx/>
              <a:buFontTx/>
              <a:buChar char="•"/>
            </a:pPr>
            <a:r>
              <a:rPr lang="pl-PL" altLang="zh-CN" sz="2000">
                <a:solidFill>
                  <a:srgbClr val="000000"/>
                </a:solidFill>
                <a:cs typeface="Times New Roman" panose="02020603050405020304" pitchFamily="18" charset="0"/>
              </a:rPr>
              <a:t> krytyka liberum veto, konserwatywnej postawy sarmackiej, powoływania króla drogą elekcji, niesprawiedliwości prawa wobec mieszczan i wsi, 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pl-PL" altLang="zh-CN" sz="2000">
                <a:solidFill>
                  <a:srgbClr val="000000"/>
                </a:solidFill>
                <a:cs typeface="Times New Roman" panose="02020603050405020304" pitchFamily="18" charset="0"/>
              </a:rPr>
              <a:t>ciemnoty i niskiego stanu szkolnictwa</a:t>
            </a:r>
            <a:endParaRPr lang="pl-PL" altLang="zh-CN" sz="2000"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00063" y="571500"/>
            <a:ext cx="8229600" cy="723900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l-PL" sz="4000" b="1" dirty="0" smtClean="0">
                <a:solidFill>
                  <a:schemeClr val="tx1"/>
                </a:solidFill>
                <a:latin typeface="+mn-lt"/>
              </a:rPr>
              <a:t>Krótki przegląd wydarzeń</a:t>
            </a:r>
            <a:endParaRPr lang="pl-PL" sz="4000" b="1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4" name="pole tekstowe 3"/>
          <p:cNvSpPr txBox="1"/>
          <p:nvPr/>
        </p:nvSpPr>
        <p:spPr>
          <a:xfrm>
            <a:off x="1428750" y="2071688"/>
            <a:ext cx="6929438" cy="43084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+mn-cs"/>
              </a:rPr>
              <a:t>lata 30. i 40. XVIII w. </a:t>
            </a:r>
            <a:r>
              <a:rPr lang="pl-PL" sz="2000" dirty="0">
                <a:latin typeface="+mj-lt"/>
                <a:cs typeface="+mn-cs"/>
              </a:rPr>
              <a:t>- panowanie Sasów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+mn-cs"/>
              </a:rPr>
              <a:t>1764</a:t>
            </a:r>
            <a:r>
              <a:rPr lang="pl-PL" sz="2000" dirty="0">
                <a:latin typeface="+mj-lt"/>
                <a:cs typeface="+mn-cs"/>
              </a:rPr>
              <a:t> - wstąpienie na tron Stanisława Augusta Poniatowskiego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+mn-cs"/>
              </a:rPr>
              <a:t>1765</a:t>
            </a:r>
            <a:r>
              <a:rPr lang="pl-PL" sz="2000" dirty="0">
                <a:latin typeface="+mj-lt"/>
                <a:cs typeface="+mn-cs"/>
              </a:rPr>
              <a:t> - powstanie Szkoły Rycerskiej, Teatru Narodowego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+mn-cs"/>
              </a:rPr>
              <a:t>1768 – 1772 </a:t>
            </a:r>
            <a:r>
              <a:rPr lang="pl-PL" sz="2000" dirty="0">
                <a:latin typeface="+mj-lt"/>
                <a:cs typeface="+mn-cs"/>
              </a:rPr>
              <a:t>– konfederacja barska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+mn-cs"/>
              </a:rPr>
              <a:t>1772</a:t>
            </a:r>
            <a:r>
              <a:rPr lang="pl-PL" sz="2000" dirty="0">
                <a:latin typeface="+mj-lt"/>
                <a:cs typeface="+mn-cs"/>
              </a:rPr>
              <a:t> – I rozbiór Polski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+mn-cs"/>
              </a:rPr>
              <a:t>1773</a:t>
            </a:r>
            <a:r>
              <a:rPr lang="pl-PL" sz="2000" dirty="0">
                <a:latin typeface="+mj-lt"/>
                <a:cs typeface="+mn-cs"/>
              </a:rPr>
              <a:t> – powstanie Komisji Edukacji Narodowej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+mn-cs"/>
              </a:rPr>
              <a:t>1788 – 1792 </a:t>
            </a:r>
            <a:r>
              <a:rPr lang="pl-PL" sz="2000" dirty="0">
                <a:latin typeface="+mj-lt"/>
                <a:cs typeface="+mn-cs"/>
              </a:rPr>
              <a:t>– obrady Sejmu Czteroletniego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+mn-cs"/>
              </a:rPr>
              <a:t>1791</a:t>
            </a:r>
            <a:r>
              <a:rPr lang="pl-PL" sz="2000" dirty="0">
                <a:latin typeface="+mj-lt"/>
                <a:cs typeface="+mn-cs"/>
              </a:rPr>
              <a:t> – Konstytucja 3 Maja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+mn-cs"/>
              </a:rPr>
              <a:t>1793 </a:t>
            </a:r>
            <a:r>
              <a:rPr lang="pl-PL" sz="2000" dirty="0">
                <a:latin typeface="+mj-lt"/>
                <a:cs typeface="+mn-cs"/>
              </a:rPr>
              <a:t>– II rozbiór Polski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+mn-cs"/>
              </a:rPr>
              <a:t>1794 </a:t>
            </a:r>
            <a:r>
              <a:rPr lang="pl-PL" sz="2000" dirty="0">
                <a:latin typeface="+mj-lt"/>
                <a:cs typeface="+mn-cs"/>
              </a:rPr>
              <a:t>– powstanie kościuszkowskie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+mn-cs"/>
              </a:rPr>
              <a:t>1795</a:t>
            </a:r>
            <a:r>
              <a:rPr lang="pl-PL" sz="2000" dirty="0">
                <a:latin typeface="+mj-lt"/>
                <a:cs typeface="+mn-cs"/>
              </a:rPr>
              <a:t> – III rozbiór Polski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l-PL" dirty="0">
              <a:latin typeface="+mj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l-PL" dirty="0">
              <a:latin typeface="+mj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l-PL" dirty="0">
              <a:latin typeface="+mj-lt"/>
              <a:cs typeface="+mn-cs"/>
            </a:endParaRPr>
          </a:p>
        </p:txBody>
      </p:sp>
      <p:sp>
        <p:nvSpPr>
          <p:cNvPr id="7172" name="pole tekstowe 4"/>
          <p:cNvSpPr txBox="1">
            <a:spLocks noChangeArrowheads="1"/>
          </p:cNvSpPr>
          <p:nvPr/>
        </p:nvSpPr>
        <p:spPr bwMode="auto">
          <a:xfrm>
            <a:off x="2143125" y="1285875"/>
            <a:ext cx="48577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l-PL" altLang="pl-PL" sz="2400" b="1"/>
              <a:t>w Polsce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ytuł 1"/>
          <p:cNvSpPr>
            <a:spLocks noGrp="1"/>
          </p:cNvSpPr>
          <p:nvPr>
            <p:ph type="title"/>
          </p:nvPr>
        </p:nvSpPr>
        <p:spPr>
          <a:xfrm>
            <a:off x="500063" y="500063"/>
            <a:ext cx="8229600" cy="785812"/>
          </a:xfrm>
        </p:spPr>
        <p:txBody>
          <a:bodyPr/>
          <a:lstStyle/>
          <a:p>
            <a:pPr algn="ctr" eaLnBrk="1" hangingPunct="1"/>
            <a:r>
              <a:rPr lang="pl-PL" altLang="pl-PL" sz="4000" b="1" smtClean="0">
                <a:solidFill>
                  <a:schemeClr val="tx1"/>
                </a:solidFill>
              </a:rPr>
              <a:t>Twórcy literatury i kultury polskiej</a:t>
            </a:r>
          </a:p>
        </p:txBody>
      </p:sp>
      <p:pic>
        <p:nvPicPr>
          <p:cNvPr id="819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4938" y="1500188"/>
            <a:ext cx="2817812" cy="3686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6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5875" y="1428750"/>
            <a:ext cx="3095625" cy="396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7" name="pole tekstowe 5"/>
          <p:cNvSpPr txBox="1">
            <a:spLocks noChangeArrowheads="1"/>
          </p:cNvSpPr>
          <p:nvPr/>
        </p:nvSpPr>
        <p:spPr bwMode="auto">
          <a:xfrm>
            <a:off x="857250" y="5500688"/>
            <a:ext cx="3929063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l-PL" altLang="pl-PL" sz="1800" b="1"/>
              <a:t>Stanisław August Poniatowski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l-PL" altLang="pl-PL" sz="1800" b="1"/>
              <a:t>(1732-1798) 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l-PL" altLang="pl-PL" sz="1800" b="1"/>
              <a:t>- ostatni król Polski</a:t>
            </a:r>
          </a:p>
        </p:txBody>
      </p:sp>
      <p:sp>
        <p:nvSpPr>
          <p:cNvPr id="8198" name="pole tekstowe 6"/>
          <p:cNvSpPr txBox="1">
            <a:spLocks noChangeArrowheads="1"/>
          </p:cNvSpPr>
          <p:nvPr/>
        </p:nvSpPr>
        <p:spPr bwMode="auto">
          <a:xfrm>
            <a:off x="5072063" y="5357813"/>
            <a:ext cx="357187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l-PL" altLang="pl-PL" sz="1800" b="1"/>
              <a:t>Ignacy Krasicki 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l-PL" altLang="pl-PL" sz="1800" b="1"/>
              <a:t>(1735-1801)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l-PL" altLang="pl-PL" sz="1800" b="1"/>
              <a:t>- autor bajek, satyr, poematów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5875" y="857250"/>
            <a:ext cx="3076575" cy="365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2063" y="785813"/>
            <a:ext cx="2857500" cy="401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0" name="pole tekstowe 5"/>
          <p:cNvSpPr txBox="1">
            <a:spLocks noChangeArrowheads="1"/>
          </p:cNvSpPr>
          <p:nvPr/>
        </p:nvSpPr>
        <p:spPr bwMode="auto">
          <a:xfrm>
            <a:off x="857250" y="4714875"/>
            <a:ext cx="3786188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l-PL" altLang="pl-PL" sz="1800" b="1"/>
              <a:t>Stanisław Konarski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l-PL" altLang="pl-PL" sz="1800" b="1"/>
              <a:t>(1700-1773)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l-PL" altLang="pl-PL" sz="1800" b="1"/>
              <a:t>- pijar, pedagog, publicysta, pisarz, poeta</a:t>
            </a:r>
          </a:p>
        </p:txBody>
      </p:sp>
      <p:sp>
        <p:nvSpPr>
          <p:cNvPr id="9221" name="pole tekstowe 6"/>
          <p:cNvSpPr txBox="1">
            <a:spLocks noChangeArrowheads="1"/>
          </p:cNvSpPr>
          <p:nvPr/>
        </p:nvSpPr>
        <p:spPr bwMode="auto">
          <a:xfrm>
            <a:off x="4857750" y="5000625"/>
            <a:ext cx="328612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l-PL" altLang="pl-PL" sz="1800" b="1"/>
              <a:t>Adam Naruszewicz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l-PL" altLang="pl-PL" sz="1800" b="1"/>
              <a:t>(1733-1796)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Char char="-"/>
            </a:pPr>
            <a:r>
              <a:rPr lang="pl-PL" altLang="pl-PL" sz="1800" b="1"/>
              <a:t> nadworny historyk, satyryk i poeta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1563" y="785813"/>
            <a:ext cx="3214687" cy="4052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pole tekstowe 4"/>
          <p:cNvSpPr txBox="1">
            <a:spLocks noChangeArrowheads="1"/>
          </p:cNvSpPr>
          <p:nvPr/>
        </p:nvSpPr>
        <p:spPr bwMode="auto">
          <a:xfrm>
            <a:off x="714375" y="5000625"/>
            <a:ext cx="385762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l-PL" altLang="pl-PL" sz="1800" b="1"/>
              <a:t>Tomasz Kajetan Węgierski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l-PL" altLang="pl-PL" sz="1800" b="1"/>
              <a:t>(1756-1787)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Char char="-"/>
            </a:pPr>
            <a:r>
              <a:rPr lang="pl-PL" altLang="pl-PL" sz="1800" b="1"/>
              <a:t>poeta, tłumacz, satyryk, 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l-PL" altLang="pl-PL" sz="1800" b="1"/>
              <a:t>badacz i podróżnik</a:t>
            </a:r>
          </a:p>
        </p:txBody>
      </p:sp>
      <p:pic>
        <p:nvPicPr>
          <p:cNvPr id="1024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9188" y="928688"/>
            <a:ext cx="3535362" cy="3857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5" name="pole tekstowe 7"/>
          <p:cNvSpPr txBox="1">
            <a:spLocks noChangeArrowheads="1"/>
          </p:cNvSpPr>
          <p:nvPr/>
        </p:nvSpPr>
        <p:spPr bwMode="auto">
          <a:xfrm>
            <a:off x="4857750" y="4929188"/>
            <a:ext cx="371475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l-PL" altLang="pl-PL" sz="1800" b="1"/>
              <a:t>Franciszek Karpiński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l-PL" altLang="pl-PL" sz="1800" b="1"/>
              <a:t>(1741-1825)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l-PL" altLang="pl-PL" sz="1800" b="1"/>
              <a:t>- poeta, główny przedstawiciel nurtu sentymentalnego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ytuł 1"/>
          <p:cNvSpPr>
            <a:spLocks noGrp="1"/>
          </p:cNvSpPr>
          <p:nvPr>
            <p:ph type="title"/>
          </p:nvPr>
        </p:nvSpPr>
        <p:spPr>
          <a:xfrm>
            <a:off x="500063" y="571500"/>
            <a:ext cx="8229600" cy="776288"/>
          </a:xfrm>
        </p:spPr>
        <p:txBody>
          <a:bodyPr/>
          <a:lstStyle/>
          <a:p>
            <a:pPr algn="ctr" eaLnBrk="1" hangingPunct="1"/>
            <a:r>
              <a:rPr lang="pl-PL" altLang="pl-PL" sz="4000" b="1" smtClean="0">
                <a:solidFill>
                  <a:schemeClr val="tx1"/>
                </a:solidFill>
              </a:rPr>
              <a:t>Ośrodki oświeceniowej myśli</a:t>
            </a:r>
          </a:p>
        </p:txBody>
      </p:sp>
      <p:pic>
        <p:nvPicPr>
          <p:cNvPr id="1126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1428750"/>
            <a:ext cx="6881813" cy="4481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8" name="pole tekstowe 4"/>
          <p:cNvSpPr txBox="1">
            <a:spLocks noChangeArrowheads="1"/>
          </p:cNvSpPr>
          <p:nvPr/>
        </p:nvSpPr>
        <p:spPr bwMode="auto">
          <a:xfrm>
            <a:off x="1785938" y="6000750"/>
            <a:ext cx="55006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l-PL" altLang="pl-PL" sz="1800" b="1"/>
              <a:t>Krakowskie Przedmieście w Warszawie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" y="857250"/>
            <a:ext cx="8293100" cy="502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1" name="pole tekstowe 4"/>
          <p:cNvSpPr txBox="1">
            <a:spLocks noChangeArrowheads="1"/>
          </p:cNvSpPr>
          <p:nvPr/>
        </p:nvSpPr>
        <p:spPr bwMode="auto">
          <a:xfrm>
            <a:off x="1428750" y="6000750"/>
            <a:ext cx="65722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l-PL" altLang="pl-PL" sz="1800" b="1"/>
              <a:t>Warszawa, widok z okien Zamku Królewskiego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857250"/>
            <a:ext cx="6786563" cy="4598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5" name="pole tekstowe 4"/>
          <p:cNvSpPr txBox="1">
            <a:spLocks noChangeArrowheads="1"/>
          </p:cNvSpPr>
          <p:nvPr/>
        </p:nvSpPr>
        <p:spPr bwMode="auto">
          <a:xfrm>
            <a:off x="2000250" y="5643563"/>
            <a:ext cx="521493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l-PL" altLang="pl-PL" sz="1800" b="1"/>
              <a:t>Warszawa, Biblioteka Załuskich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4438" y="857250"/>
            <a:ext cx="6786562" cy="471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9" name="pole tekstowe 4"/>
          <p:cNvSpPr txBox="1">
            <a:spLocks noChangeArrowheads="1"/>
          </p:cNvSpPr>
          <p:nvPr/>
        </p:nvSpPr>
        <p:spPr bwMode="auto">
          <a:xfrm>
            <a:off x="1643063" y="5786438"/>
            <a:ext cx="58578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l-PL" altLang="pl-PL" sz="1800" b="1"/>
              <a:t>Łazienki Królewskie (widok współczesny)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928688"/>
            <a:ext cx="7408863" cy="4857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pole tekstowe 5"/>
          <p:cNvSpPr txBox="1">
            <a:spLocks noChangeArrowheads="1"/>
          </p:cNvSpPr>
          <p:nvPr/>
        </p:nvSpPr>
        <p:spPr bwMode="auto">
          <a:xfrm>
            <a:off x="1428750" y="5929313"/>
            <a:ext cx="635793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l-PL" altLang="pl-PL" sz="1800" b="1"/>
              <a:t>Collegium Nobilium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5" y="1000125"/>
            <a:ext cx="7620000" cy="474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pole tekstowe 4"/>
          <p:cNvSpPr txBox="1">
            <a:spLocks noChangeArrowheads="1"/>
          </p:cNvSpPr>
          <p:nvPr/>
        </p:nvSpPr>
        <p:spPr bwMode="auto">
          <a:xfrm>
            <a:off x="1500188" y="5857875"/>
            <a:ext cx="6143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l-PL" altLang="pl-PL" sz="1800" b="1"/>
              <a:t>Szkoła Rycerska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0" y="714375"/>
            <a:ext cx="6357938" cy="614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71500" y="571500"/>
            <a:ext cx="8229600" cy="1081088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l-PL" sz="4000" b="1" dirty="0" smtClean="0">
                <a:solidFill>
                  <a:schemeClr val="tx1"/>
                </a:solidFill>
              </a:rPr>
              <a:t>Biografia ks. Gracjana Piotrowskiego.</a:t>
            </a:r>
            <a:br>
              <a:rPr lang="pl-PL" sz="4000" b="1" dirty="0" smtClean="0">
                <a:solidFill>
                  <a:schemeClr val="tx1"/>
                </a:solidFill>
              </a:rPr>
            </a:br>
            <a:r>
              <a:rPr lang="pl-PL" sz="4000" b="1" dirty="0" smtClean="0">
                <a:solidFill>
                  <a:schemeClr val="tx1"/>
                </a:solidFill>
              </a:rPr>
              <a:t>Kalendarium.</a:t>
            </a:r>
            <a:endParaRPr lang="pl-PL" sz="4000" b="1" dirty="0">
              <a:solidFill>
                <a:schemeClr val="tx1"/>
              </a:solidFill>
            </a:endParaRPr>
          </a:p>
        </p:txBody>
      </p:sp>
      <p:graphicFrame>
        <p:nvGraphicFramePr>
          <p:cNvPr id="5" name="Tabela 4"/>
          <p:cNvGraphicFramePr>
            <a:graphicFrameLocks noGrp="1"/>
          </p:cNvGraphicFramePr>
          <p:nvPr/>
        </p:nvGraphicFramePr>
        <p:xfrm>
          <a:off x="642938" y="1857375"/>
          <a:ext cx="7929562" cy="4665663"/>
        </p:xfrm>
        <a:graphic>
          <a:graphicData uri="http://schemas.openxmlformats.org/drawingml/2006/table">
            <a:tbl>
              <a:tblPr/>
              <a:tblGrid>
                <a:gridCol w="1642380"/>
                <a:gridCol w="6287182"/>
              </a:tblGrid>
              <a:tr h="3296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800" b="1" dirty="0">
                          <a:latin typeface="+mj-lt"/>
                          <a:ea typeface="SimSun"/>
                        </a:rPr>
                        <a:t>Lata</a:t>
                      </a:r>
                      <a:endParaRPr lang="pl-PL" sz="1800" dirty="0">
                        <a:latin typeface="+mj-lt"/>
                        <a:ea typeface="SimSu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800" b="1">
                          <a:latin typeface="+mj-lt"/>
                          <a:ea typeface="SimSun"/>
                        </a:rPr>
                        <a:t>Informacje biograficzne</a:t>
                      </a:r>
                      <a:endParaRPr lang="pl-PL" sz="1800">
                        <a:latin typeface="+mj-lt"/>
                        <a:ea typeface="SimSu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96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800">
                          <a:latin typeface="+mj-lt"/>
                          <a:ea typeface="SimSun"/>
                        </a:rPr>
                        <a:t>1735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800" dirty="0">
                          <a:latin typeface="+mj-lt"/>
                          <a:ea typeface="SimSun"/>
                        </a:rPr>
                        <a:t>Urodził się w Woli Soleckiej na ziemi sandomierskiej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96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800">
                          <a:latin typeface="+mj-lt"/>
                          <a:ea typeface="SimSun"/>
                        </a:rPr>
                        <a:t>1749 - 1751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800">
                          <a:latin typeface="+mj-lt"/>
                          <a:ea typeface="SimSun"/>
                        </a:rPr>
                        <a:t>Wstąpił do zakonu, odbył dwuletni nowicjat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96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800">
                          <a:latin typeface="+mj-lt"/>
                          <a:ea typeface="SimSun"/>
                        </a:rPr>
                        <a:t>1751 – 1755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800" dirty="0">
                          <a:latin typeface="+mj-lt"/>
                          <a:ea typeface="SimSun"/>
                        </a:rPr>
                        <a:t>Studia w Międzyrzeczu Koreckim (nauki humanistyczne, filozofia)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861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800">
                          <a:latin typeface="+mj-lt"/>
                          <a:ea typeface="SimSun"/>
                        </a:rPr>
                        <a:t>1755 – 1756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800" dirty="0">
                          <a:latin typeface="+mj-lt"/>
                          <a:ea typeface="SimSun"/>
                        </a:rPr>
                        <a:t>Nauczyciel syntaksy, gramatyki, retoryki w kolegium pijarskim w Wieluniu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861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800">
                          <a:latin typeface="+mj-lt"/>
                          <a:ea typeface="SimSun"/>
                        </a:rPr>
                        <a:t>1756 – 1757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800">
                          <a:latin typeface="+mj-lt"/>
                          <a:ea typeface="SimSun"/>
                        </a:rPr>
                        <a:t>Nauczyciel syntaksy, gramatyki, retoryki w kolegium pijarskim w Warszawie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861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800">
                          <a:latin typeface="+mj-lt"/>
                          <a:ea typeface="SimSun"/>
                        </a:rPr>
                        <a:t>1757 – 1758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800" dirty="0">
                          <a:latin typeface="+mj-lt"/>
                          <a:ea typeface="SimSun"/>
                        </a:rPr>
                        <a:t>Nauczyciel syntaksy, gramatyki, retoryki w kolegium pijarskim w Łukowie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2292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800">
                          <a:latin typeface="+mj-lt"/>
                          <a:ea typeface="SimSun"/>
                        </a:rPr>
                        <a:t>1759 – 1760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800">
                          <a:latin typeface="+mj-lt"/>
                          <a:ea typeface="SimSun"/>
                        </a:rPr>
                        <a:t>Profesor retoryki w Szczuczynie Mazowieckim, prefekt szkół, przetłumaczył tragedię „Adrian”, którą jego uczniowie wystawili na deskach teatru szkolnego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965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800">
                          <a:latin typeface="+mj-lt"/>
                          <a:ea typeface="SimSun"/>
                        </a:rPr>
                        <a:t>1761 – 1763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800">
                          <a:latin typeface="+mj-lt"/>
                          <a:ea typeface="SimSun"/>
                        </a:rPr>
                        <a:t>Studia teologiczne w Warszawie, przyjęcie święceń kapłańskich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861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800">
                          <a:latin typeface="+mj-lt"/>
                          <a:ea typeface="SimSun"/>
                        </a:rPr>
                        <a:t>1763 – 1765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800" dirty="0">
                          <a:latin typeface="+mj-lt"/>
                          <a:ea typeface="SimSun"/>
                        </a:rPr>
                        <a:t>Nauczyciel retoryki w kolegium pijarskim w Łowiczu, prefekt szkół pijarskich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ela 3"/>
          <p:cNvGraphicFramePr>
            <a:graphicFrameLocks noGrp="1"/>
          </p:cNvGraphicFramePr>
          <p:nvPr/>
        </p:nvGraphicFramePr>
        <p:xfrm>
          <a:off x="571500" y="1071563"/>
          <a:ext cx="8143875" cy="5000625"/>
        </p:xfrm>
        <a:graphic>
          <a:graphicData uri="http://schemas.openxmlformats.org/drawingml/2006/table">
            <a:tbl>
              <a:tblPr/>
              <a:tblGrid>
                <a:gridCol w="1686769"/>
                <a:gridCol w="6457106"/>
              </a:tblGrid>
              <a:tr h="62507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800" dirty="0">
                          <a:latin typeface="+mj-lt"/>
                          <a:ea typeface="SimSun"/>
                        </a:rPr>
                        <a:t>1765 – 1772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800">
                          <a:latin typeface="+mj-lt"/>
                          <a:ea typeface="SimSun"/>
                        </a:rPr>
                        <a:t>Prowadzenie kroniki domu zakonnego, od 1767 praca w Collegium Nobilium (retoryka, filozofia, teologia)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2507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800">
                          <a:latin typeface="+mj-lt"/>
                          <a:ea typeface="SimSun"/>
                        </a:rPr>
                        <a:t>1770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800">
                          <a:latin typeface="+mj-lt"/>
                          <a:ea typeface="SimSun"/>
                        </a:rPr>
                        <a:t>Oficjalny kaznodzieja dla wiernych spoza zakonu, początek współpracy z „Monitorem”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253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800">
                          <a:latin typeface="+mj-lt"/>
                          <a:ea typeface="SimSun"/>
                        </a:rPr>
                        <a:t>1772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800">
                          <a:latin typeface="+mj-lt"/>
                          <a:ea typeface="SimSun"/>
                        </a:rPr>
                        <a:t>Początek pobytu w Górze Kalwarii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2507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800">
                          <a:latin typeface="+mj-lt"/>
                          <a:ea typeface="SimSun"/>
                        </a:rPr>
                        <a:t>1777 – 1780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800">
                          <a:latin typeface="+mj-lt"/>
                          <a:ea typeface="SimSun"/>
                        </a:rPr>
                        <a:t>Mianowany drugim asystentem i sekretarzem prowincjała Sebastiana Michałowskiego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253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800">
                          <a:latin typeface="+mj-lt"/>
                          <a:ea typeface="SimSun"/>
                        </a:rPr>
                        <a:t>1780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800" dirty="0">
                          <a:latin typeface="+mj-lt"/>
                          <a:ea typeface="SimSun"/>
                        </a:rPr>
                        <a:t>Koniec pobytu w Górze Kalwarii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253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800">
                          <a:latin typeface="+mj-lt"/>
                          <a:ea typeface="SimSun"/>
                        </a:rPr>
                        <a:t>1780 – 1783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800">
                          <a:latin typeface="+mj-lt"/>
                          <a:ea typeface="SimSun"/>
                        </a:rPr>
                        <a:t>Stanowisko rektora kolegium pijarskiego w Rzeszowie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6269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800">
                          <a:latin typeface="+mj-lt"/>
                          <a:ea typeface="SimSun"/>
                        </a:rPr>
                        <a:t>1783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800" dirty="0">
                          <a:latin typeface="+mj-lt"/>
                          <a:ea typeface="SimSun"/>
                        </a:rPr>
                        <a:t>Kasata zakonu pijarów, rozwiązanie kolegium. Objęcie parafii w Lisku. Godność prepozyta, czyli przełożonego, sprawującego pieczę nad duchownymi w obrębie dekanatu.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800" dirty="0">
                          <a:latin typeface="+mj-lt"/>
                          <a:ea typeface="SimSun"/>
                        </a:rPr>
                        <a:t>Za jego staraniem zmarłych zaczęto grzebać nie wokół kościoła, ale poza miastem na cmentarzu grecko-katolickim.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2507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1800">
                          <a:latin typeface="+mj-lt"/>
                          <a:ea typeface="SimSun"/>
                        </a:rPr>
                        <a:t>1785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1800" dirty="0">
                          <a:latin typeface="+mj-lt"/>
                          <a:ea typeface="SimSun"/>
                        </a:rPr>
                        <a:t>Zmarł, pochowany w kościele przez ks. Floriana Bobowskiego, dziekana z </a:t>
                      </a:r>
                      <a:r>
                        <a:rPr lang="pl-PL" sz="1800" dirty="0" err="1">
                          <a:latin typeface="+mj-lt"/>
                          <a:ea typeface="SimSun"/>
                        </a:rPr>
                        <a:t>Hoczwi</a:t>
                      </a:r>
                      <a:r>
                        <a:rPr lang="pl-PL" sz="1800" dirty="0">
                          <a:latin typeface="+mj-lt"/>
                          <a:ea typeface="SimSun"/>
                        </a:rPr>
                        <a:t>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ytuł 1"/>
          <p:cNvSpPr>
            <a:spLocks noGrp="1"/>
          </p:cNvSpPr>
          <p:nvPr>
            <p:ph type="title"/>
          </p:nvPr>
        </p:nvSpPr>
        <p:spPr>
          <a:xfrm>
            <a:off x="428625" y="500063"/>
            <a:ext cx="8229600" cy="795337"/>
          </a:xfrm>
        </p:spPr>
        <p:txBody>
          <a:bodyPr/>
          <a:lstStyle/>
          <a:p>
            <a:pPr algn="ctr" eaLnBrk="1" hangingPunct="1"/>
            <a:r>
              <a:rPr lang="pl-PL" altLang="pl-PL" sz="4000" b="1" smtClean="0">
                <a:solidFill>
                  <a:schemeClr val="tx1"/>
                </a:solidFill>
              </a:rPr>
              <a:t>Twórczość.</a:t>
            </a:r>
          </a:p>
        </p:txBody>
      </p:sp>
      <p:graphicFrame>
        <p:nvGraphicFramePr>
          <p:cNvPr id="6" name="Tabela 5"/>
          <p:cNvGraphicFramePr>
            <a:graphicFrameLocks noGrp="1"/>
          </p:cNvGraphicFramePr>
          <p:nvPr/>
        </p:nvGraphicFramePr>
        <p:xfrm>
          <a:off x="1143000" y="1714500"/>
          <a:ext cx="6781800" cy="3962400"/>
        </p:xfrm>
        <a:graphic>
          <a:graphicData uri="http://schemas.openxmlformats.org/drawingml/2006/table">
            <a:tbl>
              <a:tblPr/>
              <a:tblGrid>
                <a:gridCol w="1537169"/>
                <a:gridCol w="5244631"/>
              </a:tblGrid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000" b="1" dirty="0">
                          <a:latin typeface="+mj-lt"/>
                          <a:ea typeface="SimSun"/>
                        </a:rPr>
                        <a:t>Lata</a:t>
                      </a:r>
                      <a:endParaRPr lang="pl-PL" sz="2000" dirty="0">
                        <a:latin typeface="+mj-lt"/>
                        <a:ea typeface="SimSun"/>
                      </a:endParaRPr>
                    </a:p>
                  </a:txBody>
                  <a:tcPr marL="68573" marR="685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000" b="1">
                          <a:latin typeface="+mj-lt"/>
                          <a:ea typeface="SimSun"/>
                        </a:rPr>
                        <a:t>Informacje o twórczości</a:t>
                      </a:r>
                      <a:endParaRPr lang="pl-PL" sz="2000">
                        <a:latin typeface="+mj-lt"/>
                        <a:ea typeface="SimSun"/>
                      </a:endParaRPr>
                    </a:p>
                  </a:txBody>
                  <a:tcPr marL="68573" marR="685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000">
                          <a:latin typeface="+mj-lt"/>
                          <a:ea typeface="SimSun"/>
                        </a:rPr>
                        <a:t>1765 – 1770</a:t>
                      </a:r>
                    </a:p>
                  </a:txBody>
                  <a:tcPr marL="68573" marR="685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2000">
                          <a:latin typeface="+mj-lt"/>
                          <a:ea typeface="SimSun"/>
                        </a:rPr>
                        <a:t>Prowadzenie kroniki domu zakonnego w Warszawie (opis komedii „Perykińczyk”)</a:t>
                      </a:r>
                    </a:p>
                  </a:txBody>
                  <a:tcPr marL="68573" marR="685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000">
                          <a:latin typeface="+mj-lt"/>
                          <a:ea typeface="SimSun"/>
                        </a:rPr>
                        <a:t>1765</a:t>
                      </a:r>
                    </a:p>
                  </a:txBody>
                  <a:tcPr marL="68573" marR="685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2000">
                          <a:latin typeface="+mj-lt"/>
                          <a:ea typeface="SimSun"/>
                        </a:rPr>
                        <a:t>Mowa w pierwszą rocznicę elekcji króla S. A. Poniatowskiego (mowa panegiryczna)</a:t>
                      </a:r>
                    </a:p>
                  </a:txBody>
                  <a:tcPr marL="68573" marR="685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000">
                          <a:latin typeface="+mj-lt"/>
                          <a:ea typeface="SimSun"/>
                        </a:rPr>
                        <a:t>1767</a:t>
                      </a:r>
                    </a:p>
                  </a:txBody>
                  <a:tcPr marL="68573" marR="685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2000" dirty="0">
                          <a:latin typeface="+mj-lt"/>
                          <a:ea typeface="SimSun"/>
                        </a:rPr>
                        <a:t>Mowa pochwalna na cześć św. Tomasza z Akwinu (po łacinie) w kościele Dominikanów, dedykowana J. A. Załuskiemu</a:t>
                      </a:r>
                    </a:p>
                  </a:txBody>
                  <a:tcPr marL="68573" marR="685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000">
                          <a:latin typeface="+mj-lt"/>
                          <a:ea typeface="SimSun"/>
                        </a:rPr>
                        <a:t>1767</a:t>
                      </a:r>
                    </a:p>
                  </a:txBody>
                  <a:tcPr marL="68573" marR="685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2000">
                          <a:latin typeface="+mj-lt"/>
                          <a:ea typeface="SimSun"/>
                        </a:rPr>
                        <a:t>Kazanie w murach Collegium Nobilium (inauguracja pracy)</a:t>
                      </a:r>
                    </a:p>
                  </a:txBody>
                  <a:tcPr marL="68573" marR="685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000">
                          <a:latin typeface="+mj-lt"/>
                          <a:ea typeface="SimSun"/>
                        </a:rPr>
                        <a:t>1770 – 1771</a:t>
                      </a:r>
                    </a:p>
                  </a:txBody>
                  <a:tcPr marL="68573" marR="685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2000">
                          <a:latin typeface="+mj-lt"/>
                          <a:ea typeface="SimSun"/>
                        </a:rPr>
                        <a:t>Współpraca z „Monitorem” (19 numerów)</a:t>
                      </a:r>
                    </a:p>
                  </a:txBody>
                  <a:tcPr marL="68573" marR="685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000">
                          <a:latin typeface="+mj-lt"/>
                          <a:ea typeface="SimSun"/>
                        </a:rPr>
                        <a:t>1770</a:t>
                      </a:r>
                    </a:p>
                  </a:txBody>
                  <a:tcPr marL="68573" marR="685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2000" dirty="0">
                          <a:latin typeface="+mj-lt"/>
                          <a:ea typeface="SimSun"/>
                        </a:rPr>
                        <a:t>„Kazania w piątki Postu Wielkiego” – sześć oracji, „Potępienie świata i wieku naszego”.</a:t>
                      </a:r>
                    </a:p>
                  </a:txBody>
                  <a:tcPr marL="68573" marR="685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ela 4"/>
          <p:cNvGraphicFramePr>
            <a:graphicFrameLocks noGrp="1"/>
          </p:cNvGraphicFramePr>
          <p:nvPr/>
        </p:nvGraphicFramePr>
        <p:xfrm>
          <a:off x="500063" y="1143000"/>
          <a:ext cx="8215312" cy="4876800"/>
        </p:xfrm>
        <a:graphic>
          <a:graphicData uri="http://schemas.openxmlformats.org/drawingml/2006/table">
            <a:tbl>
              <a:tblPr/>
              <a:tblGrid>
                <a:gridCol w="1862090"/>
                <a:gridCol w="6353222"/>
              </a:tblGrid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000">
                          <a:latin typeface="+mj-lt"/>
                          <a:ea typeface="SimSun"/>
                        </a:rPr>
                        <a:t>1772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2000">
                          <a:latin typeface="+mj-lt"/>
                          <a:ea typeface="SimSun"/>
                        </a:rPr>
                        <a:t>„Kazania przeciwko zdaniom i zgorszeniom wieku naszego”. Połączone w wydaniu książkowym z „Kazaniami w piątki Postu Wielkiego”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000">
                          <a:latin typeface="+mj-lt"/>
                          <a:ea typeface="SimSun"/>
                        </a:rPr>
                        <a:t>1773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2000">
                          <a:latin typeface="+mj-lt"/>
                          <a:ea typeface="SimSun"/>
                        </a:rPr>
                        <a:t>„Satyr przeciwko zdaniom i zgorszeniom wieku naszego...”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000">
                          <a:latin typeface="+mj-lt"/>
                          <a:ea typeface="SimSun"/>
                        </a:rPr>
                        <a:t>1772 – 1780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2000">
                          <a:latin typeface="+mj-lt"/>
                          <a:ea typeface="SimSun"/>
                        </a:rPr>
                        <a:t>Twórczość w okresie pobytu w Górze Kalwarii: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2000">
                          <a:latin typeface="+mj-lt"/>
                          <a:ea typeface="SimSun"/>
                        </a:rPr>
                        <a:t>- „Wiersz radosny z okazji upragnionego i szczęśliwego senatorów polskich do ojczyzny powrotu”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2000">
                          <a:latin typeface="+mj-lt"/>
                          <a:ea typeface="SimSun"/>
                        </a:rPr>
                        <a:t>- „Tych swawolników pisma dziwnie lubię...” (poetycki dialog z T. K. Węgierskim)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2000">
                          <a:latin typeface="+mj-lt"/>
                          <a:ea typeface="SimSun"/>
                        </a:rPr>
                        <a:t>- „List do Dłuskiego, starosty łukowskiego...”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2000">
                          <a:latin typeface="+mj-lt"/>
                          <a:ea typeface="SimSun"/>
                        </a:rPr>
                        <a:t>- „Sen Epikura zakonnego”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2000">
                          <a:latin typeface="+mj-lt"/>
                          <a:ea typeface="SimSun"/>
                        </a:rPr>
                        <a:t>- wiersze do ks. Szostowicza – przyjaciela, którego zapewniał o bezinteresownej przyjaźni.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pl-PL" sz="2000">
                          <a:latin typeface="+mj-lt"/>
                          <a:ea typeface="SimSun"/>
                        </a:rPr>
                        <a:t>1780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l-PL" sz="2000" dirty="0">
                          <a:latin typeface="+mj-lt"/>
                          <a:ea typeface="SimSun"/>
                        </a:rPr>
                        <a:t>„Kazanie na wyprowadzenie z kolegiaty brzozowskiej ciała śp. Księdza Józefa Tadeusza </a:t>
                      </a:r>
                      <a:r>
                        <a:rPr lang="pl-PL" sz="2000" dirty="0" err="1">
                          <a:latin typeface="+mj-lt"/>
                          <a:ea typeface="SimSun"/>
                        </a:rPr>
                        <a:t>Kierskiego</a:t>
                      </a:r>
                      <a:r>
                        <a:rPr lang="pl-PL" sz="2000" dirty="0">
                          <a:latin typeface="+mj-lt"/>
                          <a:ea typeface="SimSun"/>
                        </a:rPr>
                        <a:t>, biskupa przemyskiego”.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le tekstowe 4"/>
          <p:cNvSpPr txBox="1"/>
          <p:nvPr/>
        </p:nvSpPr>
        <p:spPr>
          <a:xfrm>
            <a:off x="857250" y="785813"/>
            <a:ext cx="7500938" cy="4619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2400" b="1" dirty="0">
                <a:latin typeface="+mj-lt"/>
                <a:cs typeface="+mn-cs"/>
              </a:rPr>
              <a:t>1767 - </a:t>
            </a:r>
            <a:r>
              <a:rPr lang="pl-PL" sz="2400" b="1" dirty="0">
                <a:latin typeface="+mj-lt"/>
                <a:ea typeface="SimSun"/>
                <a:cs typeface="+mn-cs"/>
              </a:rPr>
              <a:t>Mowa pochwalna na cześć św. Tomasza z Akwinu </a:t>
            </a:r>
            <a:r>
              <a:rPr lang="pl-PL" sz="2400" b="1" dirty="0">
                <a:latin typeface="+mj-lt"/>
                <a:cs typeface="+mn-cs"/>
              </a:rPr>
              <a:t> </a:t>
            </a:r>
          </a:p>
        </p:txBody>
      </p:sp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7313" y="1357313"/>
            <a:ext cx="300672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428750"/>
            <a:ext cx="2928938" cy="5221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le tekstowe 4"/>
          <p:cNvSpPr txBox="1"/>
          <p:nvPr/>
        </p:nvSpPr>
        <p:spPr>
          <a:xfrm>
            <a:off x="857250" y="857250"/>
            <a:ext cx="7643813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2400" b="1" dirty="0">
                <a:latin typeface="+mj-lt"/>
                <a:cs typeface="+mn-cs"/>
              </a:rPr>
              <a:t>1770 - 1771 – współpraca z „Monitorem” (19 numerów)</a:t>
            </a:r>
          </a:p>
        </p:txBody>
      </p:sp>
      <p:pic>
        <p:nvPicPr>
          <p:cNvPr id="23555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0" y="1428750"/>
            <a:ext cx="3071813" cy="515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ole tekstowe 3"/>
          <p:cNvSpPr txBox="1"/>
          <p:nvPr/>
        </p:nvSpPr>
        <p:spPr>
          <a:xfrm>
            <a:off x="357188" y="857250"/>
            <a:ext cx="8572500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2400" b="1" dirty="0">
                <a:latin typeface="+mj-lt"/>
                <a:cs typeface="+mn-cs"/>
              </a:rPr>
              <a:t>1772 - „Kazania przeciwko zdaniom i zgorszeniom wieku naszego”</a:t>
            </a:r>
          </a:p>
        </p:txBody>
      </p:sp>
      <p:pic>
        <p:nvPicPr>
          <p:cNvPr id="24579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4438" y="1357313"/>
            <a:ext cx="3254375" cy="5214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0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1357313"/>
            <a:ext cx="3214687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813" y="857250"/>
            <a:ext cx="3527425" cy="5643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857250"/>
            <a:ext cx="3643312" cy="5691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4" descr="241"/>
          <p:cNvPicPr>
            <a:picLocks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5650" y="404813"/>
            <a:ext cx="3802063" cy="6045200"/>
          </a:xfrm>
        </p:spPr>
      </p:pic>
      <p:pic>
        <p:nvPicPr>
          <p:cNvPr id="26627" name="Picture 6" descr="242"/>
          <p:cNvPicPr>
            <a:picLocks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43438" y="404813"/>
            <a:ext cx="3825875" cy="6048375"/>
          </a:xfr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pole tekstowe 3"/>
          <p:cNvSpPr txBox="1">
            <a:spLocks noChangeArrowheads="1"/>
          </p:cNvSpPr>
          <p:nvPr/>
        </p:nvSpPr>
        <p:spPr bwMode="auto">
          <a:xfrm>
            <a:off x="0" y="908050"/>
            <a:ext cx="8964613" cy="442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l-PL" altLang="pl-PL" sz="2300" b="1">
                <a:latin typeface="Calibri" panose="020F0502020204030204" pitchFamily="34" charset="0"/>
              </a:rPr>
              <a:t>1773 – „Satyr przeciwko zdaniom i zgorszeniom wieku naszego tom I…”</a:t>
            </a:r>
          </a:p>
        </p:txBody>
      </p:sp>
      <p:pic>
        <p:nvPicPr>
          <p:cNvPr id="2765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688" y="1500188"/>
            <a:ext cx="3214687" cy="5086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2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6313" y="1500188"/>
            <a:ext cx="2955925" cy="500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5" descr="0000040815-00005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549275"/>
            <a:ext cx="3822700" cy="604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5" name="Picture 7" descr="0000040815-00002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476250"/>
            <a:ext cx="3716338" cy="604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 descr="0000040815-00006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476250"/>
            <a:ext cx="3867150" cy="6119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699" name="Picture 7" descr="0000040815-00009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76250"/>
            <a:ext cx="3803650" cy="6119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5" descr="0000040815-00010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188913"/>
            <a:ext cx="3983038" cy="6408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3" name="Picture 7" descr="0000040815-00010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188913"/>
            <a:ext cx="3979862" cy="6408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688" y="928688"/>
            <a:ext cx="3714750" cy="5611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6313" y="928688"/>
            <a:ext cx="3571875" cy="559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688" y="928688"/>
            <a:ext cx="3619500" cy="5500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4875" y="928688"/>
            <a:ext cx="3521075" cy="5500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" y="1000125"/>
            <a:ext cx="4197350" cy="528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6313" y="928688"/>
            <a:ext cx="3857625" cy="544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500" y="857250"/>
            <a:ext cx="5403850" cy="5500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214313"/>
            <a:ext cx="6286500" cy="471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0" y="5286375"/>
            <a:ext cx="4000500" cy="1189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rzepływ">
  <a:themeElements>
    <a:clrScheme name="Przepły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Przepły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Przepły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Przepływ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Przepływ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246</TotalTime>
  <Words>839</Words>
  <Application>Microsoft Office PowerPoint</Application>
  <PresentationFormat>Pokaz na ekranie (4:3)</PresentationFormat>
  <Paragraphs>128</Paragraphs>
  <Slides>31</Slides>
  <Notes>2</Notes>
  <HiddenSlides>0</HiddenSlides>
  <MMClips>0</MMClips>
  <ScaleCrop>false</ScaleCrop>
  <HeadingPairs>
    <vt:vector size="6" baseType="variant">
      <vt:variant>
        <vt:lpstr>Używane czcionki</vt:lpstr>
      </vt:variant>
      <vt:variant>
        <vt:i4>6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31</vt:i4>
      </vt:variant>
    </vt:vector>
  </HeadingPairs>
  <TitlesOfParts>
    <vt:vector size="38" baseType="lpstr">
      <vt:lpstr>Arial</vt:lpstr>
      <vt:lpstr>Calibri</vt:lpstr>
      <vt:lpstr>Constantia</vt:lpstr>
      <vt:lpstr>Wingdings 2</vt:lpstr>
      <vt:lpstr>SimSun</vt:lpstr>
      <vt:lpstr>Times New Roman</vt:lpstr>
      <vt:lpstr>Przepływ</vt:lpstr>
      <vt:lpstr>Ks. Gracjan Piotrowski</vt:lpstr>
      <vt:lpstr>Czasy, w których żył i tworzył ks. Gracjan Piotrowski</vt:lpstr>
      <vt:lpstr>Krótki przegląd wydarzeń</vt:lpstr>
      <vt:lpstr>Twórcy literatury i kultury polskiej</vt:lpstr>
      <vt:lpstr>Prezentacja programu PowerPoint</vt:lpstr>
      <vt:lpstr>Prezentacja programu PowerPoint</vt:lpstr>
      <vt:lpstr>Ośrodki oświeceniowej myśli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Biografia ks. Gracjana Piotrowskiego. Kalendarium.</vt:lpstr>
      <vt:lpstr>Prezentacja programu PowerPoint</vt:lpstr>
      <vt:lpstr>Twórczość.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Company>Twoja nazwa firmy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Ks. Gracjan Piotrowski</dc:title>
  <dc:creator>Twoja nazwa użytkownika</dc:creator>
  <cp:lastModifiedBy>Paweł Bar</cp:lastModifiedBy>
  <cp:revision>17</cp:revision>
  <dcterms:created xsi:type="dcterms:W3CDTF">2011-12-27T13:42:06Z</dcterms:created>
  <dcterms:modified xsi:type="dcterms:W3CDTF">2016-02-15T23:09:17Z</dcterms:modified>
</cp:coreProperties>
</file>